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9" r:id="rId3"/>
  </p:sldMasterIdLst>
  <p:notesMasterIdLst>
    <p:notesMasterId r:id="rId27"/>
  </p:notesMasterIdLst>
  <p:sldIdLst>
    <p:sldId id="256" r:id="rId4"/>
    <p:sldId id="322" r:id="rId5"/>
    <p:sldId id="323" r:id="rId6"/>
    <p:sldId id="318" r:id="rId7"/>
    <p:sldId id="329" r:id="rId8"/>
    <p:sldId id="311" r:id="rId9"/>
    <p:sldId id="314" r:id="rId10"/>
    <p:sldId id="340" r:id="rId11"/>
    <p:sldId id="332" r:id="rId12"/>
    <p:sldId id="333" r:id="rId13"/>
    <p:sldId id="341" r:id="rId14"/>
    <p:sldId id="324" r:id="rId15"/>
    <p:sldId id="330" r:id="rId16"/>
    <p:sldId id="327" r:id="rId17"/>
    <p:sldId id="326" r:id="rId18"/>
    <p:sldId id="334" r:id="rId19"/>
    <p:sldId id="328" r:id="rId20"/>
    <p:sldId id="325" r:id="rId21"/>
    <p:sldId id="338" r:id="rId22"/>
    <p:sldId id="337" r:id="rId23"/>
    <p:sldId id="339" r:id="rId24"/>
    <p:sldId id="336" r:id="rId25"/>
    <p:sldId id="33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12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680" autoAdjust="0"/>
    <p:restoredTop sz="94540" autoAdjust="0"/>
  </p:normalViewPr>
  <p:slideViewPr>
    <p:cSldViewPr showGuides="1">
      <p:cViewPr varScale="1">
        <p:scale>
          <a:sx n="104" d="100"/>
          <a:sy n="104" d="100"/>
        </p:scale>
        <p:origin x="1304" y="208"/>
      </p:cViewPr>
      <p:guideLst>
        <p:guide orient="horz" pos="2112"/>
        <p:guide pos="3840"/>
        <p:guide orient="horz" pos="6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C146244-A23B-9ECA-B660-9D3E96A9325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11746E-27CE-C4D2-0D48-C33D00798F7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21933D-BDE9-E744-82E1-EFC6E54A95C9}" type="datetimeFigureOut">
              <a:rPr lang="en-US"/>
              <a:pPr>
                <a:defRPr/>
              </a:pPr>
              <a:t>8/13/26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F6A86E7-923F-E610-685D-59A8AE1744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88B828A-4330-A256-1FF7-E5F65FC53E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D1E940-CF33-8160-C72B-5772CB77183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87EB44-7672-C384-CD06-9730B74EE1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177B4E-67B8-534E-A1EE-F44325E2AC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600204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9" name="Picture 8" descr="C0-HD-BTM.png">
            <a:extLst>
              <a:ext uri="{FF2B5EF4-FFF2-40B4-BE49-F238E27FC236}">
                <a16:creationId xmlns:a16="http://schemas.microsoft.com/office/drawing/2014/main" id="{0BCD499F-0696-C801-9781-40AD838F12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1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5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87D2B3B-3A9F-DB4F-9655-6504E9FF2DB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008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15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0620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302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764373"/>
            <a:ext cx="108204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434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7ED9AC33-E7EA-AC93-60E1-324E62220E0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893300" y="533400"/>
            <a:ext cx="2641600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altLang="en-US" b="1" dirty="0">
                <a:solidFill>
                  <a:srgbClr val="A7E2FF"/>
                </a:solidFill>
                <a:latin typeface="Constantia" panose="02030602050306030303" pitchFamily="18" charset="0"/>
              </a:rPr>
              <a:t>GVSETS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altLang="en-US" b="1" dirty="0">
                <a:solidFill>
                  <a:srgbClr val="A7E2FF"/>
                </a:solidFill>
                <a:latin typeface="Constantia" panose="02030602050306030303" pitchFamily="18" charset="0"/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224277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50" r:id="rId1"/>
    <p:sldLayoutId id="2147484351" r:id="rId2"/>
    <p:sldLayoutId id="2147484355" r:id="rId3"/>
    <p:sldLayoutId id="2147484356" r:id="rId4"/>
    <p:sldLayoutId id="2147484360" r:id="rId5"/>
    <p:sldLayoutId id="214748436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62B0486-8F31-4601-24A3-19F474A364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3400" y="1328057"/>
            <a:ext cx="11125200" cy="2574926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FY 2027 </a:t>
            </a:r>
            <a:b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BUDGET PRIORITES</a:t>
            </a:r>
            <a:b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ARMY GROUND VEHICLES</a:t>
            </a:r>
            <a:br>
              <a:rPr lang="en-US" altLang="en-US" sz="40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br>
              <a:rPr lang="en-US" altLang="en-US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US" altLang="en-US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12 August 2026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AEC16EE4-F0FF-99DE-24D7-298FF3589D9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3400" y="5715000"/>
            <a:ext cx="6400800" cy="838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Brian R. </a:t>
            </a:r>
            <a:r>
              <a:rPr lang="en-US" altLang="en-US" sz="2400" dirty="0" err="1"/>
              <a:t>Detter</a:t>
            </a:r>
            <a:endParaRPr lang="en-US" altLang="en-US" sz="2400" dirty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/>
              <a:t>Federal Relations Consultant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F28D1AA-E797-89F0-DCBA-9933798F64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Army budget Priorities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9B98B-6527-BC04-62B7-1DA4A7D17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Increasing end strength from 454,000 to 469,000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Significantly increasing procurement of munitions and air and</a:t>
            </a:r>
            <a:br>
              <a:rPr lang="en-US" altLang="en-US" sz="2400" dirty="0"/>
            </a:br>
            <a:r>
              <a:rPr lang="en-US" altLang="en-US" sz="2400" dirty="0"/>
              <a:t>missile defense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Continuing to invest in long-range fires, unmanned systems, and modernization, while funding 3.8% military pay raise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3C6674A-A0BF-BB4F-9E4C-08E6D2608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Fy 2027 reconciliation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F0635-40B4-89FA-358A-E372A5622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In addition to the regular spending request, WH asking Congress for</a:t>
            </a:r>
            <a:br>
              <a:rPr lang="en-US" altLang="en-US" sz="2400" dirty="0"/>
            </a:br>
            <a:r>
              <a:rPr lang="en-US" altLang="en-US" sz="2400" dirty="0"/>
              <a:t>an additional $350 billion for budget reconciliation, in part to fund the Iran war.</a:t>
            </a:r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This brings the total FY27 defense funds being sought by WH to</a:t>
            </a:r>
            <a:br>
              <a:rPr lang="en-US" altLang="en-US" sz="2400" dirty="0"/>
            </a:br>
            <a:r>
              <a:rPr lang="en-US" altLang="en-US" sz="2400" dirty="0"/>
              <a:t>$1.45 trillion. </a:t>
            </a:r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Of the $350 billion, about $38 billion is for Army and another $14 billion to come to Army from Defense-wide budget dollars. </a:t>
            </a:r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There do not appear to be significant amounts in reconciliation for ground vehicles. Missiles, missile defense and industrial-base expansion are top priorities.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56EC670-27F2-DA6F-1BA6-1DEFA09B2B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066800"/>
            <a:ext cx="9448800" cy="182509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3. Fy 2027 </a:t>
            </a:r>
            <a:r>
              <a:rPr lang="en-US" altLang="en-US" sz="4000" dirty="0" err="1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ndaa</a:t>
            </a: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updates</a:t>
            </a:r>
          </a:p>
        </p:txBody>
      </p:sp>
      <p:sp>
        <p:nvSpPr>
          <p:cNvPr id="20483" name="TextBox 2">
            <a:extLst>
              <a:ext uri="{FF2B5EF4-FFF2-40B4-BE49-F238E27FC236}">
                <a16:creationId xmlns:a16="http://schemas.microsoft.com/office/drawing/2014/main" id="{2C66DB36-AE4C-0DFC-E6ED-9FB1EC76E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098655"/>
            <a:ext cx="9239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3600" i="1" dirty="0"/>
              <a:t>NDAA has been enacted every year for more than 60 years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FC3AABD-8EFA-9270-A9B8-ACAE0EE48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House </a:t>
            </a:r>
            <a:r>
              <a:rPr lang="en-US" altLang="en-US" sz="3600" dirty="0" err="1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ndaa</a:t>
            </a: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US" altLang="en-US" sz="3600" dirty="0" err="1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fy</a:t>
            </a: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27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34C1B-B851-41E3-BC90-11035A459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Full house passed its version of the bill (H.R. 8800) 22 July 2026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Authorizes roughly $1.15 trillion in spending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$199 billion for Army, about $1.6 billion over WH request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CBB5E7D-30D8-E20F-6170-71E01B4200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Senate </a:t>
            </a:r>
            <a:r>
              <a:rPr lang="en-US" altLang="en-US" sz="3600" dirty="0" err="1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ndaa</a:t>
            </a: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</a:t>
            </a:r>
            <a:r>
              <a:rPr lang="en-US" altLang="en-US" sz="3600" dirty="0" err="1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fy</a:t>
            </a: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 27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02F80A-3F4D-DE26-0101-E0749FEE5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SASC passed its version of the bill in June, after more than</a:t>
            </a:r>
            <a:br>
              <a:rPr lang="en-US" altLang="en-US" sz="2400" dirty="0"/>
            </a:br>
            <a:r>
              <a:rPr lang="en-US" altLang="en-US" sz="2400" dirty="0"/>
              <a:t>650 amendments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Pending before the full Senate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Authorizes roughly $1.14 trillion in spending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5361B3E-461C-C46E-3D51-88129EDBD01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4. FY 2027 Defense </a:t>
            </a:r>
            <a:b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Appropriations updates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7A7AE27-E7D3-F5D1-CDD9-D2A2178830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House appropriations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D72D33-E746-A5D1-2AAE-985A32913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House full committee passed $1.072 trillion bill on June 24. 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Pending before full House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AFCFD17-1EC5-19C5-7F30-0D0F581FBA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senate appropriations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C364227-8470-F54B-2013-379FB1986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No action yet in Senate. No bill even introduced.</a:t>
            </a:r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39713" indent="-239713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Republicans and Democrats deadlocked over topline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667CBC6-2C36-B663-D05C-E2472CC20E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5. Army Ground vehicles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F22D9EC-C1DA-C9C7-C41C-FFC8D1802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Ground systems overview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06AE49A-8D44-0858-75A6-ABC2CD03E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House-passed NDAA increases funding for Paladin and HMMWV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SASC bumps up XM-30 for un-crewed systems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HAC increases Paladin and reduces XM-30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F4916C4-A97C-DA8E-A594-E4E0C4814C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15CDF9-BC97-C2FC-04AA-EE1326211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Budget Process Overview</a:t>
            </a:r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en-US" altLang="en-US" sz="2400" dirty="0"/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FY 2027 Budget Summary</a:t>
            </a:r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en-US" altLang="en-US" sz="2400" dirty="0"/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FY 2027 NDAA Updates</a:t>
            </a:r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en-US" altLang="en-US" sz="2400" dirty="0"/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FY 2027 Defense Appropriations Updates</a:t>
            </a:r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en-US" altLang="en-US" sz="2400" dirty="0"/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Army Ground Vehicles </a:t>
            </a:r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endParaRPr lang="en-US" altLang="en-US" sz="2400" dirty="0"/>
          </a:p>
          <a:p>
            <a:pPr marL="352425" indent="-352425">
              <a:lnSpc>
                <a:spcPct val="100000"/>
              </a:lnSpc>
              <a:spcBef>
                <a:spcPct val="0"/>
              </a:spcBef>
              <a:buFontTx/>
              <a:buAutoNum type="arabicPeriod"/>
            </a:pPr>
            <a:r>
              <a:rPr lang="en-US" altLang="en-US" sz="2400" dirty="0"/>
              <a:t>Summary, Q &amp; 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6A71D0DC-0E8B-AF89-5C09-B6C9593276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65759"/>
            <a:ext cx="10820400" cy="12930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NDAA: House-Passed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48FB7C-E36B-C480-06F0-973A6484E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71600"/>
            <a:ext cx="10820400" cy="5257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(ground vehicle amounts larger than WH request)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About $6.1B for procurement and RDTE of ground vehicles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endParaRPr lang="en-US" altLang="en-US" sz="500" dirty="0"/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Abrams Upgrade $654m procurement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	(M1E3 RDTE $474m)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XM-30 $547m for 19 vehicles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Bradley mods $162m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Bradley fire support $4.9m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Stryker upgrade $45.725m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JLTV $350m procurement, $23.9m upgrades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AMPV $1.15B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FMTV $283.3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FHTV $210m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ARNG HMMWV $0 request, $100m in bill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ABV $17.8m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PIM $84.2M requested, $260.2m in bill </a:t>
            </a:r>
          </a:p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/>
              <a:t>20-ton dump truck $17m request $35m in bill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EB66E9C-CB0A-6CA0-A873-1008F9EE6A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NDAA: Sasc-Passed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E1DC980-01AF-F3B5-ED42-1C4479311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Abrams $1.13b ($10m less than House NDAA)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XM-30 $547m for 19 vehicles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Bradley mods $162m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Bradley fire support $4.9m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Stryker upgrade $45.725m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JLTV $350m procurement (447 vehicles), $23.9m upgrades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AMPV $1.15B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FMTV $283.3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FHTV $220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ABV $17.8m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PIM $84.2M requested, $260.2m in bill </a:t>
            </a:r>
          </a:p>
          <a:p>
            <a:pPr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20-ton dump truck $17m request $35m in bill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35685B1C-C83A-9158-0BFF-A782D0B5DC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hac-d appropriations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0C4681-EEC4-A57A-2600-D61CD1DA58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Includes procurement, RDTE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Abrams mods and upgrades $1.13b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XM-30 $320m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Bradley mods $162m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Bradley fire support $4.9m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Stryker $50m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AMPV $1.16b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FMTV $310m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FHTV $210m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dirty="0"/>
              <a:t>PIM $270m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75D0130-8FE1-7194-A7DE-F4639DB8821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803405"/>
            <a:ext cx="9448800" cy="93979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6. Summary, Q &amp; 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A50A62-5A20-EAE5-1320-522569039CAC}"/>
              </a:ext>
            </a:extLst>
          </p:cNvPr>
          <p:cNvSpPr txBox="1"/>
          <p:nvPr/>
        </p:nvSpPr>
        <p:spPr>
          <a:xfrm>
            <a:off x="2552700" y="2971800"/>
            <a:ext cx="7086600" cy="1949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dirty="0"/>
              <a:t>Brian Detter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dirty="0">
                <a:solidFill>
                  <a:schemeClr val="tx1">
                    <a:lumMod val="95000"/>
                  </a:schemeClr>
                </a:solidFill>
              </a:rPr>
              <a:t>bdetter@forwardprogressgroup.com</a:t>
            </a:r>
          </a:p>
          <a:p>
            <a:pPr algn="ctr" ea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800" dirty="0"/>
              <a:t>202-210-3898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2A6D1CF-659F-C079-2AFC-E78EEDBFE54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28800" y="2057401"/>
            <a:ext cx="8534400" cy="1158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1. Budget process overview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F68077E-6817-5188-F8FF-36D49983E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Congressional Budget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745FBF-147E-8F7C-32F2-D4965E2D2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Under 1974 Budget Control Act, fiscal year changed in 1976 to</a:t>
            </a:r>
            <a:br>
              <a:rPr lang="en-US" altLang="en-US" sz="2400" dirty="0"/>
            </a:br>
            <a:r>
              <a:rPr lang="en-US" altLang="en-US" sz="2400" dirty="0"/>
              <a:t>1 Oct start</a:t>
            </a:r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Since then, Congress has met deadline for appropriations bills just</a:t>
            </a:r>
            <a:br>
              <a:rPr lang="en-US" altLang="en-US" sz="2400" dirty="0"/>
            </a:br>
            <a:r>
              <a:rPr lang="en-US" altLang="en-US" sz="2400" dirty="0"/>
              <a:t>4 times --  FYs 1977, 1989, 1995, and 1997</a:t>
            </a:r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30 years since Congress last met its spending deadline</a:t>
            </a:r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endParaRPr lang="en-US" altLang="en-US" sz="2400" dirty="0"/>
          </a:p>
          <a:p>
            <a:pPr marL="244475" indent="-244475"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Missing deadlines leads to CRs, omnibus packages, and government shutdowns. All are highly disruptive to efficient government function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D1B8539-DD4E-C065-DFD8-9EFC39CB3A6D}"/>
              </a:ext>
            </a:extLst>
          </p:cNvPr>
          <p:cNvSpPr txBox="1">
            <a:spLocks noChangeArrowheads="1"/>
          </p:cNvSpPr>
          <p:nvPr/>
        </p:nvSpPr>
        <p:spPr>
          <a:xfrm>
            <a:off x="1828800" y="517525"/>
            <a:ext cx="8534400" cy="11588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Congressional Budget PROCESS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2507C2-018C-0708-296F-0591047D9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PresBud</a:t>
            </a:r>
            <a:r>
              <a:rPr lang="en-US" altLang="en-US" sz="2400" dirty="0"/>
              <a:t> delivered by White House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Congressional committees – Budget, Authorizers, Appropriators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Congressional Budget Resolution provides topline numbers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Authorizers (HASC, SASC)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Appropriators (HAC-D, SAC-D)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Conference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Reconciliation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00D6E7B-4C39-FC78-FE96-439FC7F184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Why deadlines get missed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DE4EDB-04A1-B2D4-AEA6-CD11600426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 err="1"/>
              <a:t>PresBud</a:t>
            </a:r>
            <a:r>
              <a:rPr lang="en-US" altLang="en-US" sz="2400" dirty="0"/>
              <a:t> delivery schedule (3 Apr 2026)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Hearings, reports, conference actions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Competing budget priorities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Broken political institutions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28D110F-8549-F3E2-B892-BF94CB9390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Key events that lie ahead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67805A-F2F4-1511-BCBE-2D184CFE5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>
                <a:solidFill>
                  <a:srgbClr val="FFC000"/>
                </a:solidFill>
              </a:rPr>
              <a:t>CR. </a:t>
            </a:r>
            <a:r>
              <a:rPr lang="en-US" altLang="en-US" sz="2400" u="sng" dirty="0">
                <a:solidFill>
                  <a:srgbClr val="FFC000"/>
                </a:solidFill>
              </a:rPr>
              <a:t>Existing funding authority ends Sept 30</a:t>
            </a:r>
            <a:r>
              <a:rPr lang="en-US" altLang="en-US" sz="2400" dirty="0">
                <a:solidFill>
                  <a:srgbClr val="FFC000"/>
                </a:solidFill>
              </a:rPr>
              <a:t>; House passed CR extends through 4 Dec; Senate passed bipartisan extension through 11 Dec. Now in conference.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>
              <a:solidFill>
                <a:srgbClr val="FFC000"/>
              </a:solidFill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>
                <a:solidFill>
                  <a:srgbClr val="FFC000"/>
                </a:solidFill>
              </a:rPr>
              <a:t>CR differences include Senate rejected advance procurement funding for Trump-class battleship, and denied language that would allow the Pentagon to spend money on five key munitions programs, including Patriot PAC-3, Tomahawk cruise missiles and AMRAAM.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/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altLang="en-US" sz="2400" dirty="0"/>
              <a:t>Mid-Term Elections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/>
          </a:p>
          <a:p>
            <a:pPr>
              <a:lnSpc>
                <a:spcPct val="80000"/>
              </a:lnSpc>
              <a:spcBef>
                <a:spcPct val="0"/>
              </a:spcBef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sz="2400" dirty="0"/>
              <a:t>Debt limit – in 2025, limit was increased to $41.1 trillion, expected to be breeched in early to mid 2027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CBD51239-3F63-F2AB-0A01-A803A82444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28800" y="2057401"/>
            <a:ext cx="8534400" cy="11588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40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2. FY 2027 Budget 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EB48C4F9-CD63-0644-8A50-969F99F775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Fy 27 White house </a:t>
            </a:r>
            <a:b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</a:br>
            <a:r>
              <a:rPr lang="en-US" altLang="en-US" sz="3600" dirty="0">
                <a:solidFill>
                  <a:srgbClr val="92D050"/>
                </a:solidFill>
                <a:latin typeface="Dubai" panose="020B0503030403030204" pitchFamily="34" charset="-78"/>
                <a:cs typeface="Dubai" panose="020B0503030403030204" pitchFamily="34" charset="-78"/>
              </a:rPr>
              <a:t>defense, army budget request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9815D7-14F1-B1A5-38D1-A3BC9B9A0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WH requested $1.15 trillion for defense. Of that, $197.4 billion was requested for Army, roughly broken down as: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Military personnel 				$80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O&amp;M 						$81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Procurement 					$29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RDT&amp;E						$19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dirty="0" err="1"/>
              <a:t>Milcon</a:t>
            </a:r>
            <a:r>
              <a:rPr lang="en-US" altLang="en-US" sz="2400" dirty="0"/>
              <a:t> &amp; family housing			$  7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	Other accounts					$ 1-2 billion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 sz="2400" dirty="0"/>
          </a:p>
          <a:p>
            <a:pPr marL="15875" indent="-158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/>
              <a:t>This is an increase for the Army of $40 billion over the FY26 appropriated level of $157.4, and represents about a 25.4% increase for FY27.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C96A5F4-754A-49A0-A97E-1DF2FB2533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91f8af-6583-4f70-b9c2-fbccefc6abcb"/>
    <ds:schemaRef ds:uri="02e3e204-9d3f-4903-bb52-3b4cb3b519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DAECFC-CEC4-49A2-BEA8-DF01AEB4A6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7893</TotalTime>
  <Words>961</Words>
  <Application>Microsoft Macintosh PowerPoint</Application>
  <PresentationFormat>Widescreen</PresentationFormat>
  <Paragraphs>160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Century Gothic</vt:lpstr>
      <vt:lpstr>Constantia</vt:lpstr>
      <vt:lpstr>Dubai</vt:lpstr>
      <vt:lpstr>Vapor Trail</vt:lpstr>
      <vt:lpstr>FY 2027  BUDGET PRIORITES ARMY GROUND VEHICLES  12 August 2026</vt:lpstr>
      <vt:lpstr>GOALS</vt:lpstr>
      <vt:lpstr>1. Budget process overview</vt:lpstr>
      <vt:lpstr>Congressional Budget History</vt:lpstr>
      <vt:lpstr>PowerPoint Presentation</vt:lpstr>
      <vt:lpstr>Why deadlines get missed</vt:lpstr>
      <vt:lpstr>Key events that lie ahead</vt:lpstr>
      <vt:lpstr>2. FY 2027 Budget Summary</vt:lpstr>
      <vt:lpstr>Fy 27 White house  defense, army budget request </vt:lpstr>
      <vt:lpstr>Army budget Priorities</vt:lpstr>
      <vt:lpstr>Fy 2027 reconciliation</vt:lpstr>
      <vt:lpstr>3. Fy 2027 ndaa updates</vt:lpstr>
      <vt:lpstr>House ndaa fy 27</vt:lpstr>
      <vt:lpstr>Senate ndaa fy 27</vt:lpstr>
      <vt:lpstr>4. FY 2027 Defense  Appropriations updates</vt:lpstr>
      <vt:lpstr>House appropriations</vt:lpstr>
      <vt:lpstr>senate appropriations</vt:lpstr>
      <vt:lpstr>5. Army Ground vehicles</vt:lpstr>
      <vt:lpstr>Ground systems overview</vt:lpstr>
      <vt:lpstr>NDAA: House-Passed</vt:lpstr>
      <vt:lpstr>NDAA: Sasc-Passed</vt:lpstr>
      <vt:lpstr>hac-d appropriations</vt:lpstr>
      <vt:lpstr>6. Summary, Q &amp; A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detter</dc:creator>
  <cp:lastModifiedBy>LEGFX11</cp:lastModifiedBy>
  <cp:revision>151</cp:revision>
  <dcterms:created xsi:type="dcterms:W3CDTF">2007-12-08T12:05:58Z</dcterms:created>
  <dcterms:modified xsi:type="dcterms:W3CDTF">2026-08-13T19:08:25Z</dcterms:modified>
</cp:coreProperties>
</file>